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70" r:id="rId2"/>
    <p:sldId id="286" r:id="rId3"/>
    <p:sldId id="283" r:id="rId4"/>
    <p:sldId id="284" r:id="rId5"/>
    <p:sldId id="310" r:id="rId6"/>
    <p:sldId id="311" r:id="rId7"/>
    <p:sldId id="285" r:id="rId8"/>
    <p:sldId id="287" r:id="rId9"/>
    <p:sldId id="288" r:id="rId10"/>
    <p:sldId id="289" r:id="rId11"/>
    <p:sldId id="271" r:id="rId12"/>
    <p:sldId id="273" r:id="rId13"/>
    <p:sldId id="290" r:id="rId14"/>
    <p:sldId id="291" r:id="rId15"/>
    <p:sldId id="292" r:id="rId16"/>
    <p:sldId id="293" r:id="rId17"/>
    <p:sldId id="312" r:id="rId18"/>
    <p:sldId id="274" r:id="rId19"/>
    <p:sldId id="275" r:id="rId20"/>
    <p:sldId id="294" r:id="rId21"/>
    <p:sldId id="295" r:id="rId22"/>
    <p:sldId id="276" r:id="rId23"/>
    <p:sldId id="297" r:id="rId24"/>
    <p:sldId id="296" r:id="rId25"/>
    <p:sldId id="277" r:id="rId26"/>
    <p:sldId id="300" r:id="rId27"/>
    <p:sldId id="313" r:id="rId28"/>
    <p:sldId id="298" r:id="rId29"/>
    <p:sldId id="299" r:id="rId30"/>
    <p:sldId id="278" r:id="rId31"/>
    <p:sldId id="314" r:id="rId32"/>
    <p:sldId id="301" r:id="rId33"/>
    <p:sldId id="306" r:id="rId34"/>
    <p:sldId id="307" r:id="rId35"/>
    <p:sldId id="304" r:id="rId36"/>
    <p:sldId id="308" r:id="rId37"/>
    <p:sldId id="315" r:id="rId38"/>
    <p:sldId id="31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1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21EFE1F4-3DE4-4DE7-A0FE-291CB3B350BA}" type="datetime1">
              <a:rPr lang="en-US" smtClean="0"/>
              <a:t>11/19/2022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B07B-9525-41E6-BF23-DD1838941933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CCAD-267C-40C0-A3B4-2C4514335761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4B30-F381-4E90-8CF1-56EEFA35B56E}" type="datetime1">
              <a:rPr lang="en-US" smtClean="0"/>
              <a:t>11/19/2022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C238-FA85-4686-A4DF-6BFF91049D37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844-F4D2-40CC-AA16-4E6983B08C9F}" type="datetime1">
              <a:rPr lang="en-US" smtClean="0"/>
              <a:t>11/19/2022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2F5D-7B28-4E4F-AA74-D88BD1279590}" type="datetime1">
              <a:rPr lang="en-US" smtClean="0"/>
              <a:t>11/19/2022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F961-C5B4-43C1-A25F-820618904D11}" type="datetime1">
              <a:rPr lang="en-US" smtClean="0"/>
              <a:t>11/19/2022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21F8-F041-4C82-87A2-1DA2BC6576C1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D536907B-A92C-4CBA-924E-CB5FCE75209F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un-hoshin/snuimageseg/tree/main/References/1.%20DISS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dirty="0"/>
              <a:t>Review: Deep Implicit Statistical Shape Models for 3D Medical Image Delineation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Segmentation</a:t>
            </a:r>
            <a:r>
              <a:rPr lang="ko-KR" altLang="en-US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 팀장 신현호</a:t>
            </a:r>
            <a:endParaRPr lang="en-US" sz="1800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884B-36F0-96D8-0BCB-80E2C683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F050-F3A8-E5C7-31DF-ED5133E7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8164BC-DD40-4E91-9479-CDB8189BE59C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C60A4-4EB9-5EE4-A5F5-B919FB6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283500-85F6-0869-3B1D-CDA349C3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DISSM: to overcome the </a:t>
            </a:r>
            <a:r>
              <a:rPr lang="en-US" dirty="0"/>
              <a:t>limitations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24FA5-31AB-A782-0C44-4D33FF9A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02DCD4-F674-33EC-FF8D-6E0B1DF2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dirty="0"/>
              <a:t>*TACE: </a:t>
            </a:r>
            <a:r>
              <a:rPr lang="en-US" dirty="0" err="1"/>
              <a:t>Transarterial</a:t>
            </a:r>
            <a:r>
              <a:rPr lang="en-US" dirty="0"/>
              <a:t> chemoembolization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F9C5B-3AEC-410A-FCC4-E60F153C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8B59-4DE9-2324-F766-8E51C863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18B3-AF57-5998-7346-0E4C50B7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8BDDF-F295-4400-84A6-16DF9CEEF497}"/>
              </a:ext>
            </a:extLst>
          </p:cNvPr>
          <p:cNvSpPr txBox="1"/>
          <p:nvPr/>
        </p:nvSpPr>
        <p:spPr>
          <a:xfrm>
            <a:off x="5510307" y="3670252"/>
            <a:ext cx="1074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Cardiac</a:t>
            </a:r>
          </a:p>
          <a:p>
            <a:r>
              <a:rPr lang="en-US" dirty="0"/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6BFFA-5396-FF4B-6F05-C0F2C41E8D6B}"/>
              </a:ext>
            </a:extLst>
          </p:cNvPr>
          <p:cNvSpPr txBox="1"/>
          <p:nvPr/>
        </p:nvSpPr>
        <p:spPr>
          <a:xfrm>
            <a:off x="1537636" y="2919931"/>
            <a:ext cx="1176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TACE*</a:t>
            </a:r>
          </a:p>
          <a:p>
            <a:r>
              <a:rPr lang="en-US" dirty="0"/>
              <a:t>Treated</a:t>
            </a:r>
          </a:p>
          <a:p>
            <a:r>
              <a:rPr lang="en-US" dirty="0"/>
              <a:t>Lesion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02724-5F60-35B1-EA12-66FDF302B2CE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83693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SSM</a:t>
            </a:r>
            <a:r>
              <a:rPr lang="en-US" dirty="0"/>
              <a:t> for</a:t>
            </a:r>
            <a:r>
              <a:rPr lang="ko-KR" altLang="en-US" dirty="0"/>
              <a:t> </a:t>
            </a:r>
            <a:r>
              <a:rPr lang="en-US" altLang="ko-KR" dirty="0"/>
              <a:t>3D Medical Delineation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Deep </a:t>
            </a:r>
            <a:r>
              <a:rPr lang="en-US" sz="4800" dirty="0">
                <a:solidFill>
                  <a:srgbClr val="FF0000"/>
                </a:solidFill>
              </a:rPr>
              <a:t>Implicit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7030A0"/>
                </a:solidFill>
              </a:rPr>
              <a:t>Statistical Shape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668C-FCBF-C89C-2446-1B60CFCB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FB34-6DB8-4ECC-B760-DE29F96E1C54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B95B-89A3-7DFA-7015-7C0C7DB9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F6E37-5B19-1FDB-617B-EAC54114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0D7DD-4876-E66F-3D5B-C43936492F71}"/>
              </a:ext>
            </a:extLst>
          </p:cNvPr>
          <p:cNvSpPr txBox="1"/>
          <p:nvPr/>
        </p:nvSpPr>
        <p:spPr>
          <a:xfrm>
            <a:off x="878887" y="419001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ECD50-2BBA-8E6C-B210-BCF7049728D5}"/>
              </a:ext>
            </a:extLst>
          </p:cNvPr>
          <p:cNvSpPr txBox="1"/>
          <p:nvPr/>
        </p:nvSpPr>
        <p:spPr>
          <a:xfrm>
            <a:off x="2386859" y="30596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Implicit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384C-9D60-3931-B377-0ACE1CB10014}"/>
              </a:ext>
            </a:extLst>
          </p:cNvPr>
          <p:cNvSpPr txBox="1"/>
          <p:nvPr/>
        </p:nvSpPr>
        <p:spPr>
          <a:xfrm>
            <a:off x="4676187" y="4113072"/>
            <a:ext cx="6589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SSM</a:t>
            </a:r>
            <a:r>
              <a:rPr lang="en-US" sz="2800" dirty="0">
                <a:solidFill>
                  <a:srgbClr val="7030A0"/>
                </a:solidFill>
              </a:rPr>
              <a:t> [no-new]</a:t>
            </a: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50800"/>
            <a:ext cx="10972800" cy="1600200"/>
          </a:xfrm>
        </p:spPr>
        <p:txBody>
          <a:bodyPr/>
          <a:lstStyle/>
          <a:p>
            <a:r>
              <a:rPr lang="en-US" b="1" dirty="0"/>
              <a:t>1. Implicit Representation: </a:t>
            </a:r>
            <a:r>
              <a:rPr lang="en-US" dirty="0"/>
              <a:t>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71529A-4859-846C-309E-2B049849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Microsoft Paint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B97B62-3D6D-8436-3155-432A754CA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GeoGebra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D060-0BDA-84AE-C1B0-9D07AEE1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AAE0-25B6-253A-AE61-89CF583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A671-1F92-440B-A723-FF3478D9719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A204-4BED-7C5C-320C-D7849171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pic>
        <p:nvPicPr>
          <p:cNvPr id="30" name="Content Placeholder 29" descr="Logo&#10;&#10;Description automatically generated">
            <a:extLst>
              <a:ext uri="{FF2B5EF4-FFF2-40B4-BE49-F238E27FC236}">
                <a16:creationId xmlns:a16="http://schemas.microsoft.com/office/drawing/2014/main" id="{19283137-F994-4858-7060-A3DD1F0F26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395793" y="3737813"/>
            <a:ext cx="3056676" cy="8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0C465A33-3551-4A8E-190C-DE7C4D87EB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47787" y="2212975"/>
            <a:ext cx="3913188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8DCA7-7EFA-0B5D-00F8-86550B78670E}"/>
              </a:ext>
            </a:extLst>
          </p:cNvPr>
          <p:cNvSpPr txBox="1"/>
          <p:nvPr/>
        </p:nvSpPr>
        <p:spPr>
          <a:xfrm>
            <a:off x="5844117" y="2025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(dynamic mathematics software)</a:t>
            </a:r>
          </a:p>
        </p:txBody>
      </p:sp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dirty="0"/>
              <a:t>Explicit/Implicit Circle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 Representation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40A25A6-F34A-0A6D-F83A-BC2E9B8737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7030" y="2212975"/>
            <a:ext cx="2854702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 Representation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E8D6D8-C41E-C8C3-4783-C406797898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73262" y="2212975"/>
            <a:ext cx="4701739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D562E3-F35A-F832-A931-6B50DF63D267}"/>
              </a:ext>
            </a:extLst>
          </p:cNvPr>
          <p:cNvSpPr/>
          <p:nvPr/>
        </p:nvSpPr>
        <p:spPr>
          <a:xfrm>
            <a:off x="7559040" y="2590800"/>
            <a:ext cx="925423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91376-D804-559E-A63A-4F7B1E4B97DA}"/>
              </a:ext>
            </a:extLst>
          </p:cNvPr>
          <p:cNvSpPr/>
          <p:nvPr/>
        </p:nvSpPr>
        <p:spPr>
          <a:xfrm>
            <a:off x="2854960" y="4149248"/>
            <a:ext cx="1076960" cy="1088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72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500% Zoom In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Explicit: Limited Resolution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Implicit: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Resolution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C7330A-2A20-FB87-1979-05A04288DA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5686" y="2212975"/>
            <a:ext cx="3457390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5D1B5FA-99E7-3C1D-FBA0-6D2ACB515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601" y="2336638"/>
            <a:ext cx="5389563" cy="376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EA6836-C199-88E8-08E6-A034BE589A24}"/>
              </a:ext>
            </a:extLst>
          </p:cNvPr>
          <p:cNvSpPr txBox="1"/>
          <p:nvPr/>
        </p:nvSpPr>
        <p:spPr>
          <a:xfrm>
            <a:off x="5295038" y="5562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1000%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2A41-93BA-A9A6-45E7-93F8C07F0829}"/>
              </a:ext>
            </a:extLst>
          </p:cNvPr>
          <p:cNvSpPr txBox="1"/>
          <p:nvPr/>
        </p:nvSpPr>
        <p:spPr>
          <a:xfrm>
            <a:off x="5843315" y="24610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Implicit Representation: To find a </a:t>
            </a:r>
            <a:r>
              <a:rPr lang="en-US" u="sng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, not an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303EE-5290-0EE8-9249-4B89D8D2BC3D}"/>
              </a:ext>
            </a:extLst>
          </p:cNvPr>
          <p:cNvSpPr txBox="1"/>
          <p:nvPr/>
        </p:nvSpPr>
        <p:spPr>
          <a:xfrm>
            <a:off x="8848819" y="535257"/>
            <a:ext cx="205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(SDF)</a:t>
            </a:r>
          </a:p>
        </p:txBody>
      </p:sp>
    </p:spTree>
    <p:extLst>
      <p:ext uri="{BB962C8B-B14F-4D97-AF65-F5344CB8AC3E}">
        <p14:creationId xmlns:p14="http://schemas.microsoft.com/office/powerpoint/2010/main" val="22561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984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5F515-E100-5772-1CBA-849B725C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380" y="68263"/>
            <a:ext cx="6076378" cy="636270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9C500-A113-1E20-7D81-AB41DC19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123B4E7B-75C2-3D99-BE1E-7CDB2D76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069E666-BC0E-4509-A21F-7BEBA82E0F6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40C8A46-EC06-BF93-DDC0-BC602BE4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DE54-94D0-4335-FC73-4C088188879D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2636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527C1-169C-BAAA-A592-FD52B18BA1B5}"/>
              </a:ext>
            </a:extLst>
          </p:cNvPr>
          <p:cNvSpPr txBox="1"/>
          <p:nvPr/>
        </p:nvSpPr>
        <p:spPr>
          <a:xfrm>
            <a:off x="6096000" y="13442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Deep Implicit Shape (Park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2414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Decoder </a:t>
            </a:r>
            <a:r>
              <a:rPr lang="en-US" b="1" dirty="0"/>
              <a:t>(MLP)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not FCN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C639C10B-1EC6-B484-64EA-4D60B27C4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631" y="1697720"/>
            <a:ext cx="8496737" cy="433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EA83-4E57-08A7-7B93-0C72D16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126C-DFE4-437A-B67F-6849CF6F5399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6441-F3D3-1881-0F25-3A1E5AE9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294C-4996-E08C-256F-EB11D1E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2. SSM (Statistical Shape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Pre-existing concept [no-new]</a:t>
            </a:r>
            <a:endParaRPr lang="en-US" b="0" i="0" dirty="0">
              <a:effectLst/>
            </a:endParaRPr>
          </a:p>
          <a:p>
            <a:r>
              <a:rPr lang="en-US" dirty="0"/>
              <a:t>G</a:t>
            </a:r>
            <a:r>
              <a:rPr lang="en-US" b="0" i="0" dirty="0">
                <a:effectLst/>
              </a:rPr>
              <a:t>eometric models describing </a:t>
            </a:r>
            <a:r>
              <a:rPr lang="en-US" b="0" i="0" u="sng" dirty="0">
                <a:effectLst/>
              </a:rPr>
              <a:t>semantically similar</a:t>
            </a:r>
            <a:r>
              <a:rPr lang="en-US" b="0" i="0" dirty="0">
                <a:effectLst/>
              </a:rPr>
              <a:t> objects</a:t>
            </a:r>
          </a:p>
          <a:p>
            <a:r>
              <a:rPr lang="en-US" dirty="0"/>
              <a:t>R</a:t>
            </a:r>
            <a:r>
              <a:rPr lang="en-US" b="0" i="0" dirty="0">
                <a:effectLst/>
              </a:rPr>
              <a:t>epresenting an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average shape</a:t>
            </a:r>
            <a:r>
              <a:rPr lang="en-US" b="0" i="0" dirty="0">
                <a:effectLst/>
              </a:rPr>
              <a:t> of 3D objects as well as their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variation</a:t>
            </a:r>
            <a:r>
              <a:rPr lang="en-US" b="0" i="0" dirty="0">
                <a:effectLst/>
              </a:rPr>
              <a:t> in shape</a:t>
            </a:r>
            <a:endParaRPr lang="en-US" dirty="0"/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Average shape: Rigid pose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Variation: Non-rigid 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D38A5-F48B-D750-2484-999A52B6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76596"/>
            <a:ext cx="5384800" cy="27731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90BE-CE68-C919-EEF9-2140D0F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64CF-68F6-8B03-30A6-59D8E8B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95803A-59AB-4CEF-82AF-A1F04AF8B1CA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9883-68BB-08CC-B9F0-B02D849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60C46A2-C39D-77CD-3AC2-858D5488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Preview: 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067B-8034-7384-1912-22FC1990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2771B9-0B1E-778D-D90F-846F7846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400" dirty="0"/>
              <a:t>DISSM represents a new and promising approach to 3D medical imaging delineation!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4C08D-2984-C52F-3286-0A88C8C9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46145-A770-9C37-BFAB-DC91E20A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F14B30-F381-4E90-8CF1-56EEFA35B56E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A14DC-29C2-7AB2-CDD6-5753F041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CNN </a:t>
            </a:r>
            <a:r>
              <a:rPr lang="en-US" b="1" dirty="0"/>
              <a:t>Pose Estimation</a:t>
            </a:r>
            <a:r>
              <a:rPr lang="en-US" dirty="0"/>
              <a:t> Encoder</a:t>
            </a:r>
            <a:endParaRPr lang="en-US" b="1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3493DE7B-79E3-894A-BE00-27FC849F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2398"/>
            <a:ext cx="10972800" cy="340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Pose Estimation Process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B78DDE-DCA7-8B8E-DEE4-13851E6C57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34358" y="3529891"/>
            <a:ext cx="11923283" cy="1997149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7240F55-050A-E013-2F6A-645396DE4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prediction,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Green: ground truth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81918-66EE-64F6-9ECB-2636D024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7" y="1407160"/>
            <a:ext cx="8616526" cy="180947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438C-C783-93FE-4D9C-8529BDB7C595}"/>
              </a:ext>
            </a:extLst>
          </p:cNvPr>
          <p:cNvSpPr/>
          <p:nvPr/>
        </p:nvSpPr>
        <p:spPr>
          <a:xfrm>
            <a:off x="878887" y="1437210"/>
            <a:ext cx="4770073" cy="1779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1D5AB-8E63-C6EE-D49A-DFD3813F61BD}"/>
              </a:ext>
            </a:extLst>
          </p:cNvPr>
          <p:cNvSpPr txBox="1"/>
          <p:nvPr/>
        </p:nvSpPr>
        <p:spPr>
          <a:xfrm>
            <a:off x="134358" y="103670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Rigid Pose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7C1105-7532-6CFE-D24D-144A1E766F97}"/>
              </a:ext>
            </a:extLst>
          </p:cNvPr>
          <p:cNvSpPr/>
          <p:nvPr/>
        </p:nvSpPr>
        <p:spPr>
          <a:xfrm>
            <a:off x="5857287" y="1437210"/>
            <a:ext cx="1762713" cy="17794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4BDC7-B741-048C-07B2-72403979C641}"/>
              </a:ext>
            </a:extLst>
          </p:cNvPr>
          <p:cNvSpPr txBox="1"/>
          <p:nvPr/>
        </p:nvSpPr>
        <p:spPr>
          <a:xfrm>
            <a:off x="3670323" y="106376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Non-rigid Pose</a:t>
            </a:r>
          </a:p>
        </p:txBody>
      </p:sp>
    </p:spTree>
    <p:extLst>
      <p:ext uri="{BB962C8B-B14F-4D97-AF65-F5344CB8AC3E}">
        <p14:creationId xmlns:p14="http://schemas.microsoft.com/office/powerpoint/2010/main" val="1704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Encoder g</a:t>
            </a:r>
            <a:r>
              <a:rPr lang="el-GR" baseline="-25000" dirty="0"/>
              <a:t>θ</a:t>
            </a:r>
            <a:r>
              <a:rPr lang="en-US" baseline="-45000" dirty="0"/>
              <a:t>E</a:t>
            </a:r>
            <a:r>
              <a:rPr lang="en-US" dirty="0"/>
              <a:t>(I)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A42CE-8783-9538-17AE-F0E1B600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12791"/>
            <a:ext cx="10972800" cy="170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9CAD-6F71-C23C-4D37-1B7665AA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2ABE-7209-6DD9-70A4-9B798EA3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D1BF63-9B84-4C97-BDE8-AA526B866C6D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E35-804C-DA1A-9AF3-04F9672E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B2395-0406-1D3A-A1F5-B4DDF25B416A}"/>
              </a:ext>
            </a:extLst>
          </p:cNvPr>
          <p:cNvSpPr txBox="1"/>
          <p:nvPr/>
        </p:nvSpPr>
        <p:spPr>
          <a:xfrm>
            <a:off x="1016000" y="32068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[Decoder]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B5A66-7133-39CB-FE3D-2CF846871958}"/>
              </a:ext>
            </a:extLst>
          </p:cNvPr>
          <p:cNvSpPr txBox="1"/>
          <p:nvPr/>
        </p:nvSpPr>
        <p:spPr>
          <a:xfrm>
            <a:off x="1016000" y="39887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[Encoder]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C31-F196-6E1D-0E4F-551750B57A69}"/>
              </a:ext>
            </a:extLst>
          </p:cNvPr>
          <p:cNvSpPr txBox="1"/>
          <p:nvPr/>
        </p:nvSpPr>
        <p:spPr>
          <a:xfrm>
            <a:off x="322580" y="5304129"/>
            <a:ext cx="1154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Encoder predicts ω (</a:t>
            </a:r>
            <a:r>
              <a:rPr lang="en-US" sz="2400" u="sng" dirty="0"/>
              <a:t>rigid pose parameters</a:t>
            </a:r>
            <a:r>
              <a:rPr lang="en-US" sz="2400" dirty="0"/>
              <a:t>), λ (non-rigid PCA loadings)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CBE28-B8AB-06F4-DC99-C1F06E0DC720}"/>
              </a:ext>
            </a:extLst>
          </p:cNvPr>
          <p:cNvSpPr txBox="1"/>
          <p:nvPr/>
        </p:nvSpPr>
        <p:spPr>
          <a:xfrm>
            <a:off x="4064000" y="5027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how to scale, how to rotate,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69299F-53AB-CACD-E98C-EC2B1E3E286A}"/>
              </a:ext>
            </a:extLst>
          </p:cNvPr>
          <p:cNvSpPr txBox="1"/>
          <p:nvPr/>
        </p:nvSpPr>
        <p:spPr>
          <a:xfrm>
            <a:off x="2388463" y="5802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Directly Predict? Too sensitive to Errors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A3EBF-6744-AABD-2084-A62351FA0ECC}"/>
              </a:ext>
            </a:extLst>
          </p:cNvPr>
          <p:cNvSpPr txBox="1"/>
          <p:nvPr/>
        </p:nvSpPr>
        <p:spPr>
          <a:xfrm>
            <a:off x="3047198" y="24405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Encoder</a:t>
            </a:r>
            <a:r>
              <a:rPr lang="ko-KR" altLang="en-US" dirty="0"/>
              <a:t> </a:t>
            </a:r>
            <a:r>
              <a:rPr lang="en-US" altLang="ko-KR" dirty="0"/>
              <a:t>Input: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Output:</a:t>
            </a:r>
            <a:r>
              <a:rPr lang="ko-KR" altLang="en-US" dirty="0"/>
              <a:t> </a:t>
            </a:r>
            <a:r>
              <a:rPr lang="en-US" altLang="ko-KR" dirty="0"/>
              <a:t>SDF (</a:t>
            </a:r>
            <a:r>
              <a:rPr lang="en-US" altLang="ko-KR" i="1" dirty="0"/>
              <a:t>not same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3-FA8E-9B37-C2DC-C2F5A544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b="1" dirty="0"/>
              <a:t>Markov Decision Process (MDP)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95BE92-48B4-5375-EA37-3CD1A25F15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485131"/>
            <a:ext cx="8072965" cy="1856781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7AF50D-0D7C-C7AF-48FF-88214FAA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2562" y="4545449"/>
            <a:ext cx="10386876" cy="533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Interpret the encoder as an “agent” that predicts corrections to the previous pose!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50D17-9142-4097-1EA4-71BE471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C0EE4-8040-837B-9FC4-F4226582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E2BF-58B6-6347-0F6E-884102CF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B25-F5DC-C5FF-4E51-84518E89FBF6}"/>
              </a:ext>
            </a:extLst>
          </p:cNvPr>
          <p:cNvSpPr txBox="1"/>
          <p:nvPr/>
        </p:nvSpPr>
        <p:spPr>
          <a:xfrm>
            <a:off x="2999317" y="132748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Initial pose: </a:t>
            </a:r>
            <a:r>
              <a:rPr lang="el-GR" sz="2800" dirty="0"/>
              <a:t>ω</a:t>
            </a:r>
            <a:r>
              <a:rPr lang="en-US" sz="2800" baseline="30000" dirty="0"/>
              <a:t>0</a:t>
            </a:r>
          </a:p>
          <a:p>
            <a:pPr algn="ctr"/>
            <a:r>
              <a:rPr lang="en-US" sz="2800" dirty="0"/>
              <a:t>Current step: </a:t>
            </a:r>
            <a:r>
              <a:rPr lang="el-GR" sz="2800" dirty="0"/>
              <a:t>τ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19792-BC56-AC6D-32B4-7F91016919BE}"/>
              </a:ext>
            </a:extLst>
          </p:cNvPr>
          <p:cNvSpPr txBox="1"/>
          <p:nvPr/>
        </p:nvSpPr>
        <p:spPr>
          <a:xfrm>
            <a:off x="5169763" y="1139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Popular in Reinforcement Learning</a:t>
            </a:r>
          </a:p>
        </p:txBody>
      </p:sp>
      <p:pic>
        <p:nvPicPr>
          <p:cNvPr id="3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C0101-E948-6F8F-D362-8C88A208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3187235" y="5215875"/>
            <a:ext cx="5817530" cy="97443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0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CC0E-A057-9AA8-C013-2A1D321F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Labeled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D0A-C40C-F92B-F468-BC7234A0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131 Liver CT Image</a:t>
            </a:r>
            <a:r>
              <a:rPr lang="da-DK" dirty="0"/>
              <a:t> (Simpson et al., 2019)</a:t>
            </a:r>
          </a:p>
          <a:p>
            <a:pPr lvl="1"/>
            <a:r>
              <a:rPr lang="en-US" sz="1800" dirty="0"/>
              <a:t>Train : Validation : Test = 7 : 2 : 1</a:t>
            </a:r>
          </a:p>
          <a:p>
            <a:pPr lvl="1"/>
            <a:endParaRPr lang="en-US" dirty="0"/>
          </a:p>
          <a:p>
            <a:r>
              <a:rPr lang="en-US" dirty="0"/>
              <a:t>97 Liver CT Image (Raju et al., 2020)</a:t>
            </a:r>
          </a:p>
          <a:p>
            <a:pPr lvl="1"/>
            <a:r>
              <a:rPr lang="en-US" sz="1800" dirty="0"/>
              <a:t>Test Only</a:t>
            </a:r>
          </a:p>
          <a:p>
            <a:endParaRPr lang="da-DK" dirty="0"/>
          </a:p>
          <a:p>
            <a:r>
              <a:rPr lang="en-US" dirty="0"/>
              <a:t>142 </a:t>
            </a:r>
            <a:r>
              <a:rPr lang="en-US" dirty="0">
                <a:solidFill>
                  <a:srgbClr val="FF0000"/>
                </a:solidFill>
              </a:rPr>
              <a:t>Larynx</a:t>
            </a:r>
            <a:r>
              <a:rPr lang="en-US" dirty="0"/>
              <a:t> CT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C1D83-7146-4FB4-789D-7A36BCBF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D973-A8F7-A6E8-68F8-5AF53EAD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7493-B79E-754D-04B4-EA9A6418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FCDF4-6727-5926-FFE8-35B9EA5E2B9D}"/>
              </a:ext>
            </a:extLst>
          </p:cNvPr>
          <p:cNvSpPr txBox="1"/>
          <p:nvPr/>
        </p:nvSpPr>
        <p:spPr>
          <a:xfrm>
            <a:off x="8450275" y="298829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3FAD3-D1AC-7A92-11B8-A40A0B7E313E}"/>
              </a:ext>
            </a:extLst>
          </p:cNvPr>
          <p:cNvSpPr txBox="1"/>
          <p:nvPr/>
        </p:nvSpPr>
        <p:spPr>
          <a:xfrm>
            <a:off x="8484463" y="4203287"/>
            <a:ext cx="331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for?</a:t>
            </a:r>
          </a:p>
        </p:txBody>
      </p:sp>
    </p:spTree>
    <p:extLst>
      <p:ext uri="{BB962C8B-B14F-4D97-AF65-F5344CB8AC3E}">
        <p14:creationId xmlns:p14="http://schemas.microsoft.com/office/powerpoint/2010/main" val="35944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3911600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80166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E8FDD6-2F87-49F4-6252-D0BB7194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1019F5-A6F8-DAE7-F320-805DE695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non-rigid pose estimation fails to capture very fine detail</a:t>
            </a:r>
          </a:p>
          <a:p>
            <a:r>
              <a:rPr lang="en-US" dirty="0"/>
              <a:t>Surface Refinement with </a:t>
            </a:r>
            <a:r>
              <a:rPr lang="en-US" b="1" dirty="0">
                <a:solidFill>
                  <a:srgbClr val="FF0000"/>
                </a:solidFill>
              </a:rPr>
              <a:t>FCN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Michalkiewicz</a:t>
            </a:r>
            <a:r>
              <a:rPr lang="en-US" dirty="0"/>
              <a:t> et al.,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230D-B4B6-A688-49F6-F5EAA49F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EA8661-DFFB-135C-8D34-0C8D80CE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8D9BF-5303-F827-7004-23A4C2C4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4258111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257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AB7E9-13A7-1F53-6179-371C50BA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71391"/>
            <a:ext cx="8072965" cy="268426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3: Cross-dataset results on the clinical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Larynx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F8628-2EF4-916A-D590-0C5E8CBD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192486"/>
            <a:ext cx="8072965" cy="24420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/>
              <a:t>Table 4: Larynx dataset results.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BE89F-D724-9E59-CC1F-790C5F51E5C4}"/>
              </a:ext>
            </a:extLst>
          </p:cNvPr>
          <p:cNvSpPr txBox="1"/>
          <p:nvPr/>
        </p:nvSpPr>
        <p:spPr>
          <a:xfrm>
            <a:off x="2315007" y="5036045"/>
            <a:ext cx="746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*SOARS: stratified Organ at Risk segmentation model (Guo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1727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Recent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/>
              <a:t>P-HNN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/>
              <a:t>H-</a:t>
            </a:r>
            <a:r>
              <a:rPr lang="en-US" b="1" dirty="0" err="1"/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prstClr val="black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-Net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0A5C31-3EE0-507E-8507-44A780D7CEA6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0DB05-9B0A-7C9D-387E-0609631DFD3E}"/>
              </a:ext>
            </a:extLst>
          </p:cNvPr>
          <p:cNvSpPr txBox="1"/>
          <p:nvPr/>
        </p:nvSpPr>
        <p:spPr>
          <a:xfrm>
            <a:off x="3388360" y="2368082"/>
            <a:ext cx="541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Mainly rely on FCN</a:t>
            </a:r>
          </a:p>
        </p:txBody>
      </p:sp>
    </p:spTree>
    <p:extLst>
      <p:ext uri="{BB962C8B-B14F-4D97-AF65-F5344CB8AC3E}">
        <p14:creationId xmlns:p14="http://schemas.microsoft.com/office/powerpoint/2010/main" val="23951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</a:t>
            </a:r>
            <a:r>
              <a:rPr lang="en-US" b="1" dirty="0"/>
              <a:t>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DISSM directly outputs high-quality surfaces. (</a:t>
            </a:r>
            <a:r>
              <a:rPr lang="en-US" i="1" dirty="0"/>
              <a:t>NO </a:t>
            </a:r>
            <a:r>
              <a:rPr lang="en-US" i="1" dirty="0" err="1"/>
              <a:t>voxelized</a:t>
            </a:r>
            <a:r>
              <a:rPr lang="en-US" i="1" dirty="0"/>
              <a:t> masks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200" u="sng" dirty="0">
                <a:solidFill>
                  <a:srgbClr val="FF0000"/>
                </a:solidFill>
              </a:rPr>
              <a:t>“DISSM outperforms leading FCNs.”</a:t>
            </a:r>
          </a:p>
          <a:p>
            <a:endParaRPr lang="en-US" dirty="0"/>
          </a:p>
          <a:p>
            <a:r>
              <a:rPr lang="en-US" dirty="0"/>
              <a:t>DISSM is a new and promising approach to 3D medical imaging delineation.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957B-960D-B210-FFDD-50B8D3D7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608-44AA-4DD8-90B6-E7A0249FC962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C0E60-93F4-B14E-3F66-1CA7457C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D1B5-F762-0FEA-1630-D26D691D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93A77B-0ADA-F07A-4D5C-DBFCF65F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65" y="730674"/>
            <a:ext cx="4020505" cy="539665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EC559-04E2-F203-BC2B-78DE97E8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4660E-63D2-4B2C-7BDB-80222618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34A0-7404-42C6-34C9-2479B8BE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D9B03-688F-4C45-C5EC-C32A8ED6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32" y="1982102"/>
            <a:ext cx="3807625" cy="289379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25F152-00D3-0271-DC08-21BA1C9680AC}"/>
              </a:ext>
            </a:extLst>
          </p:cNvPr>
          <p:cNvSpPr/>
          <p:nvPr/>
        </p:nvSpPr>
        <p:spPr>
          <a:xfrm>
            <a:off x="1263765" y="3590223"/>
            <a:ext cx="4020504" cy="2527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529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5AD9-4B84-47AB-4865-F1471FAE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C540-28CF-730C-25CB-656F7DEB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DISSM relies on </a:t>
            </a:r>
            <a:r>
              <a:rPr lang="en-US" sz="3200" dirty="0">
                <a:solidFill>
                  <a:srgbClr val="FF0000"/>
                </a:solidFill>
              </a:rPr>
              <a:t>FCN</a:t>
            </a:r>
            <a:r>
              <a:rPr lang="en-US" sz="3200" dirty="0"/>
              <a:t> (</a:t>
            </a:r>
            <a:r>
              <a:rPr lang="en-US" sz="3200" i="1" dirty="0"/>
              <a:t>Surface Refinement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Critical factor: ‘Implicit Representation’ or ‘SSM’</a:t>
            </a:r>
          </a:p>
          <a:p>
            <a:pPr lvl="1"/>
            <a:r>
              <a:rPr lang="en-US" dirty="0"/>
              <a:t>Alternative Network w/o Implicit Shape Decoder?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1437E-ED59-3E58-2F7A-2950FABD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D210-73AE-0DDF-B324-4A62A636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4265-7570-1F6E-ACEA-B85BA32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분야 선행 연구가 상당히 많음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cf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Recent History)</a:t>
            </a: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Unet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</a:t>
            </a:r>
            <a:r>
              <a:rPr lang="ko-KR" altLang="en-US" sz="18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대한 이해도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통해 기존에 없던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해야 함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시도는 무에서 유를 창조하는 과정이 아님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 존재하는 개념과 도구를 적절히 조합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활용해서 새로운 방법론 제시할 </a:t>
            </a:r>
            <a:r>
              <a:rPr lang="ko-KR" altLang="en-US" sz="1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수도 있음</a:t>
            </a:r>
            <a:endParaRPr lang="en-US" altLang="ko-KR" sz="18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선행 연구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라이브러리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프레임워크에 대한 이해 및 연습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사례를 볼 때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MONAI Framework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중요성이 매우 클 것으로 전망됨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5D-3C31-488A-0BB3-04CA6F47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F2E7-ABE9-44E3-A82D-9F674C58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 성능을 내는 것만으로는 부족함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</a:t>
            </a:r>
            <a:r>
              <a:rPr lang="ko-KR" altLang="en-US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써서라도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모델보다 명확히 뛰어난 모델 제시 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(+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 데이터셋</a:t>
            </a:r>
            <a:r>
              <a:rPr lang="en-US" altLang="ko-KR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1"/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outperforming</a:t>
            </a:r>
            <a:r>
              <a:rPr lang="ko-KR" altLang="en-US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i="1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</a:t>
            </a:r>
            <a:r>
              <a:rPr lang="ko-KR" altLang="en-US" sz="1800" i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필요</a:t>
            </a:r>
            <a:endParaRPr lang="en-US" altLang="ko-KR" sz="1800" i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>
              <a:buNone/>
            </a:pP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공부도 필요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분야에서 쓰는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특수한 머신러닝 평가지표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(ex. Dice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metrics)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공부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3D &amp; Multi-organ segmentation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 확장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2D segmentation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만 가지고는 논문 내기 어려움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5C6C3-7AB2-E69F-E19E-DAEC63C2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269F-42EF-B901-600B-2B395B4B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603-9AE1-05B6-873B-62667FB6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 작성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이론의 전개 순서가 반드시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순서와 일치할 필요는 없음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강조하고 싶은 부분을 앞으로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취약한 부분을 뒤로 배치</a:t>
            </a:r>
            <a:endParaRPr lang="en-US" altLang="ko-KR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 취약한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Surface Refinement(FCN)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가장 뒤로 배치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Implicit Statistical Decoder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가장 앞으로 이동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CE7F-348E-CEFD-7B96-0B0D6DA0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8E87-4C57-0B34-4390-B850D778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https://github.com/hyun-hoshin/snuimageseg/tree/main/References/1.%20DISSM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73CBE-3D37-90E0-95AF-A7CF75DD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C6F40-D19A-C26F-FFF7-935B6A0D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1380-686C-7E2C-31C9-C0E36C7C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8AF2A-FB38-5743-F296-B34C4EAB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r="130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0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DB9BCCC-E725-AE37-7003-6B11AD727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01459-48C5-62EE-1394-3409F60D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605228A6-4F8E-CF29-41A2-72C6F66F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81780B3-6ACD-24D4-4049-38087ED8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52203A-FEB4-C0A6-C6DA-F2520E73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3B96F1-FBA9-947B-D6C0-A066AA7CA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감사합니다</a:t>
            </a:r>
            <a:r>
              <a:rPr lang="en-US" altLang="ko-KR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.</a:t>
            </a:r>
            <a:endParaRPr lang="en-US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BA63-E3A5-CB72-85D6-33591692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576B4-44C4-39A8-5FAE-ABD10D2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AABC-7325-0C1F-D748-6B12A116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D9E9-FE4B-3DAE-44B8-4C81BB3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ully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onvolutional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etworks for Semantic Segmentation (2014)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EAD3970-8A9F-557E-F589-D11F74C5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163" y="1600200"/>
            <a:ext cx="871967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59C95-E6EC-FF57-6405-8542B353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4B11C-5968-7C9E-EF1D-7739EEAC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1C80-E4B9-3729-D6EC-C4D4E8B8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73040-BEAA-BF29-4CDD-C75647E39064}"/>
              </a:ext>
            </a:extLst>
          </p:cNvPr>
          <p:cNvSpPr txBox="1"/>
          <p:nvPr/>
        </p:nvSpPr>
        <p:spPr>
          <a:xfrm>
            <a:off x="4359837" y="6171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343A40"/>
                </a:solidFill>
                <a:effectLst/>
                <a:latin typeface="Helvetica Neue"/>
              </a:rPr>
              <a:t>J. Long et al., 2014, Cited by 34892 </a:t>
            </a:r>
            <a:endParaRPr lang="en-US" dirty="0"/>
          </a:p>
        </p:txBody>
      </p:sp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8D7B824-3E13-85C6-D36B-4753AF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7" y="4883805"/>
            <a:ext cx="5634943" cy="147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3D </a:t>
            </a:r>
            <a:r>
              <a:rPr lang="en-US" sz="5400" b="1" i="1" dirty="0">
                <a:solidFill>
                  <a:schemeClr val="accent5"/>
                </a:solidFill>
              </a:rPr>
              <a:t>Medical</a:t>
            </a:r>
            <a:r>
              <a:rPr lang="en-US" sz="5400" b="1" dirty="0"/>
              <a:t> Image Delineation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>
                <a:solidFill>
                  <a:schemeClr val="accent5"/>
                </a:solidFill>
              </a:rPr>
              <a:t>P-HNN</a:t>
            </a:r>
            <a:r>
              <a:rPr lang="en-US" altLang="ko-KR" b="1" dirty="0"/>
              <a:t>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H-</a:t>
            </a:r>
            <a:r>
              <a:rPr lang="en-US" b="1" dirty="0" err="1">
                <a:solidFill>
                  <a:schemeClr val="accent5"/>
                </a:solidFill>
              </a:rPr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schemeClr val="accent5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schemeClr val="accent5"/>
                </a:solidFill>
                <a:latin typeface="Palatino Linotype" panose="02040502050505030304"/>
              </a:rPr>
              <a:t>-Net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7C9444-93B6-5CFA-2298-E99DE5DB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066" y="1253628"/>
            <a:ext cx="2767454" cy="183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6C348-32F9-5C8A-8F29-A054BB316B5E}"/>
              </a:ext>
            </a:extLst>
          </p:cNvPr>
          <p:cNvSpPr txBox="1"/>
          <p:nvPr/>
        </p:nvSpPr>
        <p:spPr>
          <a:xfrm>
            <a:off x="5713033" y="1695368"/>
            <a:ext cx="2001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U-Net (2015)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38AF8-067A-F290-440C-A8BE370C09E5}"/>
              </a:ext>
            </a:extLst>
          </p:cNvPr>
          <p:cNvSpPr txBox="1"/>
          <p:nvPr/>
        </p:nvSpPr>
        <p:spPr>
          <a:xfrm>
            <a:off x="8293610" y="1253628"/>
            <a:ext cx="3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Progressive Holistically-Nested Network</a:t>
            </a:r>
          </a:p>
        </p:txBody>
      </p:sp>
    </p:spTree>
    <p:extLst>
      <p:ext uri="{BB962C8B-B14F-4D97-AF65-F5344CB8AC3E}">
        <p14:creationId xmlns:p14="http://schemas.microsoft.com/office/powerpoint/2010/main" val="2336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2387563-03CA-7882-2E5B-1F7EB549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5A95B89-263D-4266-9508-5C4CA6B6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180ED31-E974-6869-02AC-16F6649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25201-08C0-8331-80EC-68DF0C0AB911}"/>
              </a:ext>
            </a:extLst>
          </p:cNvPr>
          <p:cNvSpPr/>
          <p:nvPr/>
        </p:nvSpPr>
        <p:spPr>
          <a:xfrm>
            <a:off x="811511" y="2271562"/>
            <a:ext cx="11017937" cy="231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FE17A-0B32-5997-7804-EC4D690B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43" y="2710552"/>
            <a:ext cx="4706754" cy="385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A126E1-8F70-B982-5DB9-E25CF170AF6F}"/>
              </a:ext>
            </a:extLst>
          </p:cNvPr>
          <p:cNvSpPr txBox="1"/>
          <p:nvPr/>
        </p:nvSpPr>
        <p:spPr>
          <a:xfrm>
            <a:off x="811511" y="421731"/>
            <a:ext cx="5284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Medical Segmentation Decathlon (Challenge)</a:t>
            </a:r>
          </a:p>
        </p:txBody>
      </p:sp>
    </p:spTree>
    <p:extLst>
      <p:ext uri="{BB962C8B-B14F-4D97-AF65-F5344CB8AC3E}">
        <p14:creationId xmlns:p14="http://schemas.microsoft.com/office/powerpoint/2010/main" val="26133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</a:t>
            </a:r>
            <a:r>
              <a:rPr lang="en-US" dirty="0">
                <a:solidFill>
                  <a:srgbClr val="FF0000"/>
                </a:solidFill>
              </a:rPr>
              <a:t>no-new</a:t>
            </a:r>
            <a:r>
              <a:rPr lang="en-US" dirty="0"/>
              <a:t>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automatically configures itself: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Network Architecture</a:t>
            </a:r>
            <a:r>
              <a:rPr lang="en-US" dirty="0">
                <a:solidFill>
                  <a:srgbClr val="FF0000"/>
                </a:solidFill>
              </a:rPr>
              <a:t>[no-new]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Post-processing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dirty="0">
                <a:solidFill>
                  <a:srgbClr val="FF0000"/>
                </a:solidFill>
              </a:rPr>
              <a:t>pre- &amp; post-processing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35AAB9-7BF0-FC83-EB51-428BD7FC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67959"/>
            <a:ext cx="5384800" cy="1790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85CD0-31BF-08F7-1213-951C1246AB59}"/>
              </a:ext>
            </a:extLst>
          </p:cNvPr>
          <p:cNvSpPr txBox="1"/>
          <p:nvPr/>
        </p:nvSpPr>
        <p:spPr>
          <a:xfrm>
            <a:off x="5484796" y="48884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F. </a:t>
            </a:r>
            <a:r>
              <a:rPr lang="en-US" dirty="0" err="1"/>
              <a:t>Isensee</a:t>
            </a:r>
            <a:r>
              <a:rPr lang="en-US" dirty="0"/>
              <a:t> et al., 2021, Cited by 905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30F6-8D55-93F5-E03F-15A75442F3F3}"/>
              </a:ext>
            </a:extLst>
          </p:cNvPr>
          <p:cNvSpPr txBox="1"/>
          <p:nvPr/>
        </p:nvSpPr>
        <p:spPr>
          <a:xfrm>
            <a:off x="609600" y="4811524"/>
            <a:ext cx="582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Hard to customize, adopt</a:t>
            </a:r>
          </a:p>
        </p:txBody>
      </p:sp>
    </p:spTree>
    <p:extLst>
      <p:ext uri="{BB962C8B-B14F-4D97-AF65-F5344CB8AC3E}">
        <p14:creationId xmlns:p14="http://schemas.microsoft.com/office/powerpoint/2010/main" val="33697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B673FF-A3CA-5278-8897-4922EA6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nnU</a:t>
            </a:r>
            <a:r>
              <a:rPr lang="en-US" dirty="0"/>
              <a:t>-Net: </a:t>
            </a:r>
            <a:r>
              <a:rPr lang="en-US" b="1" dirty="0"/>
              <a:t>MONAI Framework </a:t>
            </a:r>
            <a:r>
              <a:rPr lang="en-US" dirty="0"/>
              <a:t>(*API)</a:t>
            </a:r>
          </a:p>
        </p:txBody>
      </p:sp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3A87B338-BE48-46D0-6660-68156D9858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129921"/>
            <a:ext cx="8072965" cy="2567202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CA2538F-32EC-EA49-D999-E86B4197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800" dirty="0"/>
              <a:t>Widely in use </a:t>
            </a:r>
            <a:r>
              <a:rPr lang="en-US" sz="1800" dirty="0">
                <a:solidFill>
                  <a:srgbClr val="FF0000"/>
                </a:solidFill>
              </a:rPr>
              <a:t>instead of </a:t>
            </a:r>
            <a:r>
              <a:rPr lang="en-US" sz="1800" dirty="0" err="1"/>
              <a:t>nnU</a:t>
            </a:r>
            <a:r>
              <a:rPr lang="en-US" sz="1800" dirty="0"/>
              <a:t>-Net(*project)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75CF-72D1-CF3F-7BE1-13EB7C4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77AC8C-7BE2-9221-D4CB-510FF425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247F7-9AAF-3433-0F89-B569B586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147B0-E3FE-E134-C06D-0B496E586F78}"/>
              </a:ext>
            </a:extLst>
          </p:cNvPr>
          <p:cNvSpPr txBox="1"/>
          <p:nvPr/>
        </p:nvSpPr>
        <p:spPr>
          <a:xfrm>
            <a:off x="9362581" y="4961299"/>
            <a:ext cx="240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Important!</a:t>
            </a:r>
          </a:p>
        </p:txBody>
      </p:sp>
    </p:spTree>
    <p:extLst>
      <p:ext uri="{BB962C8B-B14F-4D97-AF65-F5344CB8AC3E}">
        <p14:creationId xmlns:p14="http://schemas.microsoft.com/office/powerpoint/2010/main" val="27406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(no-new-U-Net)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Limitations: as the author states,</a:t>
            </a:r>
          </a:p>
          <a:p>
            <a:pPr lvl="1"/>
            <a:r>
              <a:rPr lang="en-US" sz="2400" dirty="0"/>
              <a:t>Discretization (pixel, slide)</a:t>
            </a:r>
          </a:p>
          <a:p>
            <a:pPr lvl="1"/>
            <a:r>
              <a:rPr lang="en-US" sz="2400" dirty="0"/>
              <a:t>Low Quality (=Low Resolution)</a:t>
            </a:r>
          </a:p>
          <a:p>
            <a:pPr lvl="1"/>
            <a:r>
              <a:rPr lang="en-US" sz="2400" dirty="0"/>
              <a:t>Fails in other scenarios </a:t>
            </a:r>
            <a:r>
              <a:rPr lang="en-US" sz="2400" u="sng" dirty="0"/>
              <a:t>not seen in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3B0A18F-7219-C12C-720B-EA2BE32C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31" y="1895368"/>
            <a:ext cx="3289469" cy="208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7F248-9E52-88A1-940A-70441C27B449}"/>
              </a:ext>
            </a:extLst>
          </p:cNvPr>
          <p:cNvSpPr txBox="1"/>
          <p:nvPr/>
        </p:nvSpPr>
        <p:spPr>
          <a:xfrm>
            <a:off x="8400431" y="4162941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≠ </a:t>
            </a:r>
            <a:r>
              <a:rPr lang="en-US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liver (continuous)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2DD0-AF76-1419-49D9-6586B809AE45}"/>
              </a:ext>
            </a:extLst>
          </p:cNvPr>
          <p:cNvSpPr txBox="1"/>
          <p:nvPr/>
        </p:nvSpPr>
        <p:spPr>
          <a:xfrm>
            <a:off x="5218463" y="3793609"/>
            <a:ext cx="307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Small Datasets!</a:t>
            </a:r>
          </a:p>
        </p:txBody>
      </p:sp>
    </p:spTree>
    <p:extLst>
      <p:ext uri="{BB962C8B-B14F-4D97-AF65-F5344CB8AC3E}">
        <p14:creationId xmlns:p14="http://schemas.microsoft.com/office/powerpoint/2010/main" val="39753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455</TotalTime>
  <Words>1281</Words>
  <Application>Microsoft Office PowerPoint</Application>
  <PresentationFormat>Widescreen</PresentationFormat>
  <Paragraphs>306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EBSJSK Medium</vt:lpstr>
      <vt:lpstr>Gmarket Sans TTF Medium</vt:lpstr>
      <vt:lpstr>Helvetica Neue</vt:lpstr>
      <vt:lpstr>S-Core Dream 4 Regular</vt:lpstr>
      <vt:lpstr>Arial</vt:lpstr>
      <vt:lpstr>Century Gothic</vt:lpstr>
      <vt:lpstr>Courier New</vt:lpstr>
      <vt:lpstr>Palatino Linotype</vt:lpstr>
      <vt:lpstr>Company background presentation</vt:lpstr>
      <vt:lpstr>Review: Deep Implicit Statistical Shape Models for 3D Medical Image Delineation</vt:lpstr>
      <vt:lpstr>Preview: Conclusion</vt:lpstr>
      <vt:lpstr>Recent History</vt:lpstr>
      <vt:lpstr>Fully Convolutional Networks for Semantic Segmentation (2014)</vt:lpstr>
      <vt:lpstr>3D Medical Image Delineation</vt:lpstr>
      <vt:lpstr>PowerPoint Presentation</vt:lpstr>
      <vt:lpstr>nnU-Net (no-new-U-Net)</vt:lpstr>
      <vt:lpstr>Beyond nnU-Net: MONAI Framework (*API)</vt:lpstr>
      <vt:lpstr>nnU-Net (no-new-U-Net)</vt:lpstr>
      <vt:lpstr>DISSM: to overcome the limitations </vt:lpstr>
      <vt:lpstr>DISSM for 3D Medical Delineation</vt:lpstr>
      <vt:lpstr>1. Implicit Representation: Example</vt:lpstr>
      <vt:lpstr>Explicit/Implicit Circle</vt:lpstr>
      <vt:lpstr>500% Zoom In</vt:lpstr>
      <vt:lpstr>Signed Distance Function (SDF)</vt:lpstr>
      <vt:lpstr>PowerPoint Presentation</vt:lpstr>
      <vt:lpstr>Signed Distance Function (SDF)</vt:lpstr>
      <vt:lpstr>Shape Decoder (MLP) not FCN</vt:lpstr>
      <vt:lpstr>2. SSM (Statistical Shape Model)</vt:lpstr>
      <vt:lpstr>CNN Pose Estimation Encoder</vt:lpstr>
      <vt:lpstr>Pose Estimation Process</vt:lpstr>
      <vt:lpstr>Encoder gθE(I)</vt:lpstr>
      <vt:lpstr>Markov Decision Process (MDP)</vt:lpstr>
      <vt:lpstr>Experiment: Labeled Datasets</vt:lpstr>
      <vt:lpstr>Results: Liver 1</vt:lpstr>
      <vt:lpstr>Refinement</vt:lpstr>
      <vt:lpstr>Results: Liver 1</vt:lpstr>
      <vt:lpstr>Results: Liver 2</vt:lpstr>
      <vt:lpstr>Results: Larynx</vt:lpstr>
      <vt:lpstr>Conclusion: Author</vt:lpstr>
      <vt:lpstr>PowerPoint Presentation</vt:lpstr>
      <vt:lpstr>Drawbacks</vt:lpstr>
      <vt:lpstr>결론: 연구</vt:lpstr>
      <vt:lpstr>결론: 연구</vt:lpstr>
      <vt:lpstr>결론: 논문 작성</vt:lpstr>
      <vt:lpstr>Further Readings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Silver G.</dc:creator>
  <cp:lastModifiedBy>Silver G.</cp:lastModifiedBy>
  <cp:revision>86</cp:revision>
  <dcterms:created xsi:type="dcterms:W3CDTF">2022-11-18T00:13:02Z</dcterms:created>
  <dcterms:modified xsi:type="dcterms:W3CDTF">2022-11-19T01:20:13Z</dcterms:modified>
</cp:coreProperties>
</file>